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 id="378" r:id="rId84"/>
    <p:sldId id="374" r:id="rId85"/>
    <p:sldId id="352" r:id="rId86"/>
    <p:sldId id="383" r:id="rId87"/>
    <p:sldId id="349" r:id="rId88"/>
    <p:sldId id="385" r:id="rId89"/>
    <p:sldId id="384" r:id="rId90"/>
    <p:sldId id="386" r:id="rId91"/>
    <p:sldId id="380" r:id="rId92"/>
    <p:sldId id="381" r:id="rId93"/>
    <p:sldId id="382" r:id="rId94"/>
    <p:sldId id="379" r:id="rId95"/>
    <p:sldId id="368" r:id="rId96"/>
    <p:sldId id="369" r:id="rId97"/>
    <p:sldId id="389" r:id="rId98"/>
    <p:sldId id="387" r:id="rId99"/>
    <p:sldId id="388" r:id="rId100"/>
    <p:sldId id="350" r:id="rId101"/>
    <p:sldId id="399" r:id="rId102"/>
    <p:sldId id="351" r:id="rId103"/>
    <p:sldId id="390" r:id="rId104"/>
    <p:sldId id="391" r:id="rId105"/>
    <p:sldId id="370" r:id="rId106"/>
    <p:sldId id="371" r:id="rId107"/>
    <p:sldId id="400" r:id="rId108"/>
    <p:sldId id="401" r:id="rId109"/>
    <p:sldId id="353" r:id="rId110"/>
    <p:sldId id="402" r:id="rId111"/>
    <p:sldId id="354" r:id="rId112"/>
    <p:sldId id="355" r:id="rId113"/>
    <p:sldId id="403" r:id="rId114"/>
    <p:sldId id="358" r:id="rId115"/>
    <p:sldId id="356" r:id="rId116"/>
    <p:sldId id="376" r:id="rId117"/>
    <p:sldId id="357" r:id="rId118"/>
    <p:sldId id="377" r:id="rId119"/>
    <p:sldId id="360" r:id="rId120"/>
    <p:sldId id="361" r:id="rId121"/>
    <p:sldId id="373" r:id="rId122"/>
    <p:sldId id="362" r:id="rId123"/>
    <p:sldId id="359" r:id="rId124"/>
    <p:sldId id="367" r:id="rId125"/>
    <p:sldId id="392" r:id="rId126"/>
    <p:sldId id="393" r:id="rId127"/>
    <p:sldId id="394" r:id="rId128"/>
    <p:sldId id="395" r:id="rId129"/>
    <p:sldId id="396" r:id="rId130"/>
    <p:sldId id="397" r:id="rId131"/>
    <p:sldId id="363" r:id="rId132"/>
    <p:sldId id="364" r:id="rId133"/>
    <p:sldId id="366" r:id="rId134"/>
    <p:sldId id="365" r:id="rId135"/>
    <p:sldId id="398"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 name="Broadway and Rabbit in Anger: Act I" id="{7A791DCB-134A-1C4E-8EC3-2CAEBA1C8C7E}">
          <p14:sldIdLst>
            <p14:sldId id="378"/>
            <p14:sldId id="374"/>
            <p14:sldId id="352"/>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2"/>
            <p14:sldId id="354"/>
            <p14:sldId id="355"/>
            <p14:sldId id="403"/>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6"/>
    <p:restoredTop sz="70604"/>
  </p:normalViewPr>
  <p:slideViewPr>
    <p:cSldViewPr snapToGrid="0">
      <p:cViewPr>
        <p:scale>
          <a:sx n="110" d="100"/>
          <a:sy n="110" d="100"/>
        </p:scale>
        <p:origin x="1456"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talking about a messaging system we’ve built at </a:t>
            </a:r>
            <a:r>
              <a:rPr lang="en-US" dirty="0" err="1"/>
              <a:t>GetThru</a:t>
            </a:r>
            <a:r>
              <a:rPr lang="en-US" dirty="0"/>
              <a: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a:t>
            </a:r>
          </a:p>
          <a:p>
            <a:endParaRPr lang="en-US" dirty="0"/>
          </a:p>
          <a:p>
            <a:r>
              <a:rPr lang="en-US" dirty="0"/>
              <a:t>One option on our </a:t>
            </a:r>
            <a:r>
              <a:rPr lang="en-US" dirty="0" err="1"/>
              <a:t>todo</a:t>
            </a:r>
            <a:r>
              <a:rPr lang="en-US" dirty="0"/>
              <a:t> list is to split our telemetry into two different agents that run inside of k8s. One agent will be for metrics and one will be for everything else.</a:t>
            </a:r>
          </a:p>
          <a:p>
            <a:endParaRPr lang="en-US" dirty="0"/>
          </a:p>
          <a:p>
            <a:r>
              <a:rPr lang="en-US" dirty="0"/>
              <a:t>Why would we want this split? The basic issue is that we rely on metrics to give us an understanding of the state of our system. And when the system starts melting down, we want to keep getting those metrics in Datadog. During an incident your system may be spewing out so many error logs that your ingestion agent just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We enforce this through Hammer.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node startup, we startup many TCR consumers. Every single consumer checked the cache for this rate limit. On startup, nothing was cached yet. Later in the day, when campaigns opened, the hit rate was low because of the low TTL. And on a cache miss, we made an API call to TCR. Our TCR API rate limit is 20 calls/second. This was a problem. We were way over that.</a:t>
            </a:r>
          </a:p>
          <a:p>
            <a:endParaRPr lang="en-US" dirty="0"/>
          </a:p>
          <a:p>
            <a:r>
              <a:rPr lang="en-US" dirty="0"/>
              <a:t>And the cache had made another choice that didn't work well for our new use case. When something went wrong,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realized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105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problem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106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TTL. This is important because Rabbit messages in a queue can only expire in order. If every message in the queue has the same TTL length, then they will expire in order.</a:t>
            </a:r>
          </a:p>
          <a:p>
            <a:endParaRPr lang="en-US" dirty="0"/>
          </a:p>
          <a:p>
            <a:r>
              <a:rPr lang="en-US" dirty="0"/>
              <a:t>Finally, 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Every campaign queue would dynamically create retry queues for that campaign if there were issues. Every carrier queue would do the same.</a:t>
            </a:r>
          </a:p>
          <a:p>
            <a:endParaRPr lang="en-US" dirty="0"/>
          </a:p>
          <a:p>
            <a:r>
              <a:rPr lang="en-US" dirty="0"/>
              <a:t>There are a couple of problems with that. 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system retries using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 Be only as dynamic as you need to be.</a:t>
            </a:r>
          </a:p>
          <a:p>
            <a:endParaRPr lang="en-US" dirty="0"/>
          </a:p>
          <a:p>
            <a:r>
              <a:rPr lang="en-US" dirty="0"/>
              <a:t>For domain reasons, T-Mobile retries are special. T-Mobile has a daily cap </a:t>
            </a:r>
            <a:r>
              <a:rPr lang="en-US" dirty="0" err="1"/>
              <a:t>nstead</a:t>
            </a:r>
            <a:r>
              <a:rPr lang="en-US" dirty="0"/>
              <a:t> of a per minute or second rate limit.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109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get resource usage under control. This rolled customers back to our legacy system so they could continue to send messages while we surveyed the wreckage.</a:t>
            </a:r>
          </a:p>
          <a:p>
            <a:endParaRPr lang="en-US" dirty="0"/>
          </a:p>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110</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memory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a:p>
            <a:endParaRPr lang="en-US" dirty="0"/>
          </a:p>
          <a:p>
            <a:r>
              <a:rPr lang="en-US" dirty="0"/>
              <a:t>Don't be afraid to deviate from best practices when appropriate. Think through the actual usage patterns of your system. We had too many queues, so we consolidated the dynamic parts of our system to one DLQ per stage. This saved a lot of memory and CPU on the Rabbit end</a:t>
            </a:r>
          </a:p>
        </p:txBody>
      </p:sp>
      <p:sp>
        <p:nvSpPr>
          <p:cNvPr id="4" name="Slide Number Placeholder 3"/>
          <p:cNvSpPr>
            <a:spLocks noGrp="1"/>
          </p:cNvSpPr>
          <p:nvPr>
            <p:ph type="sldNum" sz="quarter" idx="5"/>
          </p:nvPr>
        </p:nvSpPr>
        <p:spPr/>
        <p:txBody>
          <a:bodyPr/>
          <a:lstStyle/>
          <a:p>
            <a:fld id="{86476D5D-C546-FD40-8748-3052466A4141}" type="slidenum">
              <a:rPr lang="en-US" smtClean="0"/>
              <a:t>111</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112</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113</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but still cheap in comparison to other ecosystems.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 Many thanks to Matt for getting ahead of this one.</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 That lets us continue to use smaller VMs in our k8s cluster. There are probably other memory savings we could get on each campaign worker, but it was good to harvest the low hanging fruit early.</a:t>
            </a:r>
          </a:p>
        </p:txBody>
      </p:sp>
      <p:sp>
        <p:nvSpPr>
          <p:cNvPr id="4" name="Slide Number Placeholder 3"/>
          <p:cNvSpPr>
            <a:spLocks noGrp="1"/>
          </p:cNvSpPr>
          <p:nvPr>
            <p:ph type="sldNum" sz="quarter" idx="5"/>
          </p:nvPr>
        </p:nvSpPr>
        <p:spPr/>
        <p:txBody>
          <a:bodyPr/>
          <a:lstStyle/>
          <a:p>
            <a:fld id="{86476D5D-C546-FD40-8748-3052466A4141}" type="slidenum">
              <a:rPr lang="en-US" smtClean="0"/>
              <a:t>114</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115</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116</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with multiple processes underneath it, so were spinning up tens of thousands of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117</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118</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created several new tickets to address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119</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And this includes your infrastructure. 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a:p>
            <a:endParaRPr lang="en-US" dirty="0"/>
          </a:p>
          <a:p>
            <a:r>
              <a:rPr lang="en-US" dirty="0"/>
              <a:t>And we're far from perfect on this. I'm still learning new things about DD every week. But your team needs to understand what they can do and how they ingest data. This will prevent you from overwhelming your agents and give you the observability of your system that you need.</a:t>
            </a:r>
          </a:p>
        </p:txBody>
      </p:sp>
      <p:sp>
        <p:nvSpPr>
          <p:cNvPr id="4" name="Slide Number Placeholder 3"/>
          <p:cNvSpPr>
            <a:spLocks noGrp="1"/>
          </p:cNvSpPr>
          <p:nvPr>
            <p:ph type="sldNum" sz="quarter" idx="5"/>
          </p:nvPr>
        </p:nvSpPr>
        <p:spPr/>
        <p:txBody>
          <a:bodyPr/>
          <a:lstStyle/>
          <a:p>
            <a:fld id="{86476D5D-C546-FD40-8748-3052466A4141}" type="slidenum">
              <a:rPr lang="en-US" smtClean="0"/>
              <a:t>120</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121</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122</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123</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124</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125</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126</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127</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128</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129</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130</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our channel explosion incident, we brainstormed tools that would have been useful for future incidents like that. One of those was circuit breakers</a:t>
            </a:r>
          </a:p>
          <a:p>
            <a:endParaRPr lang="en-US" dirty="0"/>
          </a:p>
          <a:p>
            <a:r>
              <a:rPr lang="en-US" dirty="0"/>
              <a:t>Currently, we can pause individual campaigns to stop their messages from processing. That’s a nice start, but we need the ability to turn individual stages on and off. Turning off every stage after bulk ingest will allow us to continue ingesting messages, but not send any of them while we debug an issue. Turning off stages that have a misbehaving 3</a:t>
            </a:r>
            <a:r>
              <a:rPr lang="en-US" baseline="30000" dirty="0"/>
              <a:t>rd</a:t>
            </a:r>
            <a:r>
              <a:rPr lang="en-US" dirty="0"/>
              <a:t> party dependency prevents a lot of retry churn.</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131</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The options here are</a:t>
            </a:r>
          </a:p>
          <a:p>
            <a:r>
              <a:rPr lang="en-US" dirty="0"/>
              <a:t>- All of it</a:t>
            </a:r>
          </a:p>
          <a:p>
            <a:r>
              <a:rPr lang="en-US" dirty="0"/>
              <a:t>- Some of it</a:t>
            </a:r>
          </a:p>
          <a:p>
            <a:r>
              <a:rPr lang="en-US" dirty="0"/>
              <a:t>- There can only be one</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132</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133</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134</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a:p>
            <a:r>
              <a:rPr lang="en-US" dirty="0"/>
              <a:t>I think there is fertile grounds for exploration here. It's also possible that our work to reduce resource usage is already enough. The current system has a simple elegance to it in how it spins up consumers when a campaign opens. There are interesting tradeoffs to explore here.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135</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and the front end was fully converted to Live View in 2023. By Elixir standards, our code base is pretty old.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Verk is now unmaintained and lacks good observability. We talked about forking Verk and maintaining it ourselves, but it would have been a non-trivial amount of work to add the features we needed.</a:t>
            </a:r>
          </a:p>
          <a:p>
            <a:endParaRPr lang="en-US" dirty="0"/>
          </a:p>
          <a:p>
            <a:r>
              <a:rPr lang="en-US" dirty="0"/>
              <a:t>Our old system shoved all the logic to send a message into one Verk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during development.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Our customers are segmented into release groups, but this wasn’t even in a full one. It was just a subset of one. And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you can only send text messages at certain hours is that we have late night windows where the system is essentially unused. We have a window from when texting ends on the west coast and before it starts in the UK.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very much against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a:t>
            </a:r>
          </a:p>
          <a:p>
            <a:endParaRPr lang="en-US" dirty="0"/>
          </a:p>
          <a:p>
            <a:r>
              <a:rPr lang="en-US" dirty="0"/>
              <a:t>In practice, we have 16 core machines in our k8s cluster, so each node opens 32 connections to Rabbit.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We tried to break it in various ways, but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r>
              <a:rPr lang="en-US" dirty="0"/>
              <a:t>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it on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5636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06.svg"/></Relationships>
</file>

<file path=ppt/slides/_rels/slide10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12.svg"/></Relationships>
</file>

<file path=ppt/slides/_rels/slide114.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3.svg"/></Relationships>
</file>

<file path=ppt/slides/_rels/slide1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25.svg"/></Relationships>
</file>

<file path=ppt/slides/_rels/slide1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27.svg"/></Relationships>
</file>

<file path=ppt/slides/_rels/slide1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29.svg"/></Relationships>
</file>

<file path=ppt/slides/_rels/slide1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31.sv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33.svg"/></Relationships>
</file>

<file path=ppt/slides/_rels/slide131.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40.svg"/><Relationship Id="rId4" Type="http://schemas.openxmlformats.org/officeDocument/2006/relationships/image" Target="../media/image1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8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stretch>
            <a:fill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24443</TotalTime>
  <Words>18732</Words>
  <Application>Microsoft Macintosh PowerPoint</Application>
  <PresentationFormat>Widescreen</PresentationFormat>
  <Paragraphs>891</Paragraphs>
  <Slides>135</Slides>
  <Notes>135</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135</vt:i4>
      </vt:variant>
    </vt:vector>
  </HeadingPairs>
  <TitlesOfParts>
    <vt:vector size="140"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38</cp:revision>
  <cp:lastPrinted>2024-04-22T20:46:14Z</cp:lastPrinted>
  <dcterms:created xsi:type="dcterms:W3CDTF">2024-04-20T18:14:37Z</dcterms:created>
  <dcterms:modified xsi:type="dcterms:W3CDTF">2024-08-22T01:47:04Z</dcterms:modified>
</cp:coreProperties>
</file>